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57" r:id="rId5"/>
    <p:sldId id="262" r:id="rId6"/>
    <p:sldId id="259" r:id="rId7"/>
    <p:sldId id="264" r:id="rId8"/>
    <p:sldId id="258" r:id="rId9"/>
    <p:sldId id="26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F8F04-FA85-4A23-83BF-F7D5D2128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296D43-8CFF-4DFA-AF2B-A679D057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B9F38E-55EC-44E8-9A44-6F0AF565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578EED-D7CA-44D7-A782-759953994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0A599-06BB-46C5-B7D9-45C055DBA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33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B8CD7-84CC-4346-806A-ECFE19F0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AF61E8-1575-4928-9AB7-CD2F5986D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EF1218-6B0E-4093-BB61-7D52C85BC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21F419-3C9A-41B3-935E-8BC8FFF8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CD0EFA-A868-41C3-B503-1E2E8FC6A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9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E544DB8-C233-4C17-81A0-D30E8CE01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C95F49-D4A3-40FD-A138-8B91FF3D5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F1AA26-8DFF-49FE-B7E9-15CFCC16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4C4E7B-26B1-439C-BCC2-23F2A8D4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10AC6-BEB3-491C-9E92-9C28D503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01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7F816-313F-4165-B35F-61C926521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C1E120-5303-43EA-9A6B-084996CA5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4C2E6-C2E6-4530-9218-9FE514EA0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1D29F1-B64A-4340-AB33-FDFE2CE4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F4E9-DFC0-4F35-BC4B-F8833EEE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2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10B8C-404D-435F-8B7D-5E2EE4EE2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2CFA5F-7C83-4C28-A94F-0300A22F8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3F3B4-9619-41F0-A34D-1176DA04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F35877-9908-4DB9-860C-C195E7FF3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8687D-A0F6-40FB-AFAE-C97145BB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4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FF6EFD-760A-4FD1-89C7-499204D8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5F438-E542-4287-BB5A-433F3EA39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82C700-BF5D-4A1F-90EB-8A92AB36C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181F46-2D32-4505-B346-4657B8148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357C7-B0C7-48B2-A7DA-F5A64ABD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C204E1-2989-42B5-8409-B26BE112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52411-5933-4C6B-B30B-276C28907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FACCFB-05B1-4535-9E66-A35A511C7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0A05F4-3B08-4C82-9126-3B9B4A771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7056BB-97C7-48CB-A3AB-8FF96462B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746137-74A7-4D18-BD42-8C6B3112D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6BB00E-1F93-42F6-BD1D-58760BA5A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CDD55C-C9E9-4377-8C1B-D74D2CC16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4A3680-6F34-4587-A743-41052B970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9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F61D6-56B6-4C39-895D-1984DDE3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46083E-0E80-4208-B622-022CE166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81DC8C-6CAF-4E28-A27B-70937DC7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0B2FA-8500-4D11-97F0-070647FE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8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CECCE0C-8F00-44D0-B187-43584B1E7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3F9D21-DE36-42F9-BCE3-4C13B79E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3BCA6F-A7DD-4C64-B4B5-F660EBF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7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9114B-CC13-44A0-9064-AEA4BE179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38855-616D-483F-8FA6-F89AEEDC1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EA6B4B-BB64-4C67-A902-C1F15F0B2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ECD017-AEC8-41A2-AE8C-1CA230D3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BAD0ED-A53F-4304-85C0-204BA421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821B90-6D95-4974-8385-86D355DB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9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77A67-5155-43C8-8FC1-99707A48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781FAF-48BD-49C4-8C33-BB5967FB2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2DD224-EB80-4045-B4D1-F21CC10A8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1A977B-4A0A-43EF-BAF8-17B1B65D2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28F5AA-2ACA-4AB9-BA2B-37C9AC73D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AFD1D7-5905-4F75-B829-0F8FE4B58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3F9A9-B207-4CC6-9C5C-441FC97BE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F33BD4-0FC1-4D7E-A7F3-E7394A9DB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790C13-EE46-424A-A79E-FD0FA1D984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D2A41-660D-412E-8FAC-7560A36484F9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3A28E9-268B-4A62-ACB3-C917CE65F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F6961-946E-4ED6-9C32-FA14FB57E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6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D2D76-9B0D-428A-AAEE-23D5962B4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579" y="4104980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взятия и транспортировки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3AEA46-85C3-4435-8742-CAD0CDBAEA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57" y="105104"/>
            <a:ext cx="1231499" cy="11034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E14747-0B8F-484F-AAED-86C8C4C31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270" y="281903"/>
            <a:ext cx="749873" cy="7498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23C790-E1B9-4A98-8D93-D3E060BF3E8F}"/>
              </a:ext>
            </a:extLst>
          </p:cNvPr>
          <p:cNvSpPr/>
          <p:nvPr/>
        </p:nvSpPr>
        <p:spPr>
          <a:xfrm>
            <a:off x="2565553" y="281903"/>
            <a:ext cx="7060893" cy="595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sz="135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МИНИСТЕРСТВО ЗДРАВООХРАНЕНИЯ РЕСПУБЛИКИ БУРЯТИИ</a:t>
            </a:r>
            <a:r>
              <a:rPr lang="en-US" altLang="ru-RU" sz="135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35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sz="1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ГАУЗ «РЕСПУБЛИКАНСКИЙ ПЕРИНАТАЛЬНЫЙ ЦЕНТР МЗ РБ»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E8C710-A053-4804-A0C7-C745965617A4}"/>
              </a:ext>
            </a:extLst>
          </p:cNvPr>
          <p:cNvSpPr/>
          <p:nvPr/>
        </p:nvSpPr>
        <p:spPr>
          <a:xfrm>
            <a:off x="5238750" y="6232622"/>
            <a:ext cx="1714500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«</a:t>
            </a:r>
            <a:r>
              <a:rPr lang="ru-RU" sz="1350" dirty="0" err="1">
                <a:solidFill>
                  <a:srgbClr val="FF0000"/>
                </a:solidFill>
                <a:latin typeface="Bahnschrift Condensed" panose="020B0502040204020203" pitchFamily="34" charset="0"/>
              </a:rPr>
              <a:t>Эхын</a:t>
            </a:r>
            <a:r>
              <a:rPr lang="ru-RU" sz="135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 </a:t>
            </a:r>
            <a:r>
              <a:rPr lang="ru-RU" sz="1350" dirty="0" err="1">
                <a:solidFill>
                  <a:srgbClr val="FF0000"/>
                </a:solidFill>
                <a:latin typeface="Bahnschrift Condensed" panose="020B0502040204020203" pitchFamily="34" charset="0"/>
              </a:rPr>
              <a:t>баяр</a:t>
            </a:r>
            <a:r>
              <a:rPr lang="ru-RU" sz="135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ECAC989-D5C3-4443-B91B-845A5D848965}"/>
              </a:ext>
            </a:extLst>
          </p:cNvPr>
          <p:cNvSpPr/>
          <p:nvPr/>
        </p:nvSpPr>
        <p:spPr>
          <a:xfrm>
            <a:off x="10131455" y="5886071"/>
            <a:ext cx="1850338" cy="746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А.С. Баторова</a:t>
            </a:r>
          </a:p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</a:rPr>
              <a:t>Старшая акушерка ООРЗ </a:t>
            </a:r>
          </a:p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</a:rPr>
              <a:t>ГАУЗ «РПЦ МЗ РБ»</a:t>
            </a:r>
          </a:p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</a:rPr>
              <a:t>Март 2026 год</a:t>
            </a:r>
            <a:endParaRPr lang="ru-RU" sz="135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E023B4-D64F-C331-56FA-7EE859452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6619" y="951114"/>
            <a:ext cx="11647676" cy="315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8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A80F2B-6E7F-4362-800C-9B77FC91EB06}"/>
              </a:ext>
            </a:extLst>
          </p:cNvPr>
          <p:cNvSpPr txBox="1"/>
          <p:nvPr/>
        </p:nvSpPr>
        <p:spPr>
          <a:xfrm>
            <a:off x="318052" y="749873"/>
            <a:ext cx="11555896" cy="208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№ 408-ОД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15.05.2024г. «Об утверждении плана проведения диспансеризации граждан по оценке репродуктивного здоровья»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№ 406-ОД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14.05.2024г. «О проведении лабораторных исследований при диспансеризации мужчин и женщин репродуктивного возраста с целью оценки репродуктивного здоровья»</a:t>
            </a: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6D19F254-2A57-48CE-A6C0-2AD0E7D15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760" cy="9038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01E752-A98F-424E-8642-B6A919386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8621" y="0"/>
            <a:ext cx="749873" cy="7498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E4BC3B-D447-78F5-CCEC-304AB2CE0E1B}"/>
              </a:ext>
            </a:extLst>
          </p:cNvPr>
          <p:cNvSpPr txBox="1"/>
          <p:nvPr/>
        </p:nvSpPr>
        <p:spPr>
          <a:xfrm>
            <a:off x="318052" y="3611678"/>
            <a:ext cx="11555896" cy="866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Диспансеризация мужчин репродуктивного возраста 18-49 лет (2 этап)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1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D468E-D226-0E41-EB71-8407593AF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B0E8AC-2D28-177A-8E3D-00F26B45A077}"/>
              </a:ext>
            </a:extLst>
          </p:cNvPr>
          <p:cNvSpPr txBox="1"/>
          <p:nvPr/>
        </p:nvSpPr>
        <p:spPr>
          <a:xfrm>
            <a:off x="5202621" y="1271484"/>
            <a:ext cx="6096000" cy="3688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Спермограмма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122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2122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исследование предоставляет общую информацию о количественных и качественных характеристиках спермы, включая концентрацию сперматозоидов, их подвижность, морфологию и объем эякулята. Оно помогает оценить фертильность мужчины и выявить возможные проблемы с репродуктивной функцией.</a:t>
            </a:r>
            <a:endParaRPr lang="ru-RU" sz="2000" dirty="0">
              <a:solidFill>
                <a:srgbClr val="21222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FC4A30-42B4-3D09-BE6A-79816DBFE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57" y="1271484"/>
            <a:ext cx="4762500" cy="3181350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3A31DFCD-B0CE-8876-BD14-B765F9646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8760" cy="9038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996FD5-6803-CD33-66FE-B00B6103D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8621" y="0"/>
            <a:ext cx="749873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1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авила сдачи спермограммы">
            <a:extLst>
              <a:ext uri="{FF2B5EF4-FFF2-40B4-BE49-F238E27FC236}">
                <a16:creationId xmlns:a16="http://schemas.microsoft.com/office/drawing/2014/main" id="{1E9F1E4A-98EB-4E6B-A8BE-9C5ED4F66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0"/>
            <a:ext cx="8261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3">
            <a:extLst>
              <a:ext uri="{FF2B5EF4-FFF2-40B4-BE49-F238E27FC236}">
                <a16:creationId xmlns:a16="http://schemas.microsoft.com/office/drawing/2014/main" id="{D53BB309-9547-4C1A-AED4-311CA0B4E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1499" cy="11034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94816B-BB25-4388-B022-719217974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270" y="105104"/>
            <a:ext cx="749873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7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4AF743-303E-88CB-2D8B-84EAE543C036}"/>
              </a:ext>
            </a:extLst>
          </p:cNvPr>
          <p:cNvSpPr txBox="1"/>
          <p:nvPr/>
        </p:nvSpPr>
        <p:spPr>
          <a:xfrm flipH="1">
            <a:off x="157576" y="902810"/>
            <a:ext cx="118184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Эякулят должен быть собран минимум через 2 дня и максимум через 7 дней воздержания от эякуляции.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Не принимать алкоголь, лекарственные препараты (исключение: жизненно необходимые лекарственные препараты, назначенные врачом для постоянного применения, отменять не надо),исключить воздействие повышенной температуры (посещение бани/сауны, производственная гипертермия, лихорадочные состояния),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избегать воздействия УВЧ;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также в этот период необходимо полноценное питание;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 день, предшествующий выполнению анализа, желательно исключить тяжелые физические и психологические нагрузки. При повторном исследовании предпочтительно устанавливать Исследование должно начаться в течение 30 минут после сбора, но не позднее чем в</a:t>
            </a:r>
          </a:p>
        </p:txBody>
      </p:sp>
      <p:pic>
        <p:nvPicPr>
          <p:cNvPr id="2" name="Объект 3">
            <a:extLst>
              <a:ext uri="{FF2B5EF4-FFF2-40B4-BE49-F238E27FC236}">
                <a16:creationId xmlns:a16="http://schemas.microsoft.com/office/drawing/2014/main" id="{7149A98B-C814-BF87-FE48-50CF86895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57" y="105104"/>
            <a:ext cx="1231499" cy="11034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156D27-2C0C-D023-E4FF-5E1F6CFD3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270" y="105104"/>
            <a:ext cx="749873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95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A36087-3AB7-463A-88B9-0E939ADA0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7" y="0"/>
            <a:ext cx="10031896" cy="6752896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592A95AF-C001-40E8-8B5A-7D7FD2722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57" y="105104"/>
            <a:ext cx="1231499" cy="11034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236EFC-3047-451E-850E-2A275FFF9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270" y="105104"/>
            <a:ext cx="749873" cy="7498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EBD09F-B650-7D5A-DD77-F4EF963218B8}"/>
              </a:ext>
            </a:extLst>
          </p:cNvPr>
          <p:cNvSpPr/>
          <p:nvPr/>
        </p:nvSpPr>
        <p:spPr>
          <a:xfrm>
            <a:off x="6480699" y="6098959"/>
            <a:ext cx="4833571" cy="461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В рамках 2 этапа ДОРЗ</a:t>
            </a:r>
          </a:p>
        </p:txBody>
      </p:sp>
    </p:spTree>
    <p:extLst>
      <p:ext uri="{BB962C8B-B14F-4D97-AF65-F5344CB8AC3E}">
        <p14:creationId xmlns:p14="http://schemas.microsoft.com/office/powerpoint/2010/main" val="3922447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C61E6-DE5E-483B-E08B-FA1917652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CC437BFB-3090-BAA0-06E0-DDAB3F5F1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99" y="0"/>
            <a:ext cx="5867236" cy="226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33368E83-14EA-83A4-AA0A-330289899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178"/>
            <a:ext cx="1159154" cy="10386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014CEA-2B75-3844-0E77-121BAEA20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2127" y="105104"/>
            <a:ext cx="749873" cy="7498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CF68B6-FEC9-2EA3-0B64-8DE3F701C694}"/>
              </a:ext>
            </a:extLst>
          </p:cNvPr>
          <p:cNvSpPr txBox="1"/>
          <p:nvPr/>
        </p:nvSpPr>
        <p:spPr>
          <a:xfrm>
            <a:off x="127857" y="2265707"/>
            <a:ext cx="1167699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сбора эякулята у нас есть специально оборудованная комната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Раковина с холодной и горячей водой с бесконтактным смесителем;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Жидкое мыло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Одноразовые полотенца и жидкое мыло;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Стол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Одноразовые контейнеры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Удобный диван или кресло;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Телевизор с тематическими фильмами;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Журналы с тематической направленностью;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Вешалка для одежды;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Мягкое освещение (торшер, настольная лампа).</a:t>
            </a:r>
          </a:p>
        </p:txBody>
      </p:sp>
    </p:spTree>
    <p:extLst>
      <p:ext uri="{BB962C8B-B14F-4D97-AF65-F5344CB8AC3E}">
        <p14:creationId xmlns:p14="http://schemas.microsoft.com/office/powerpoint/2010/main" val="4149908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8933C00A-5FCE-4B7C-BA91-BBDE4D31C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99" y="0"/>
            <a:ext cx="5867236" cy="226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F6B73835-21B6-4782-AE4D-2DDF905D9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178"/>
            <a:ext cx="1159154" cy="10386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392550-32A8-4CB1-A572-4CF581DA1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2127" y="105104"/>
            <a:ext cx="749873" cy="7498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22CD15-8811-45E6-A2A5-96941A326784}"/>
              </a:ext>
            </a:extLst>
          </p:cNvPr>
          <p:cNvSpPr txBox="1"/>
          <p:nvPr/>
        </p:nvSpPr>
        <p:spPr>
          <a:xfrm>
            <a:off x="127857" y="2265707"/>
            <a:ext cx="11676993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 сбора: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только путем мастурбации, обязательно в специальной комнате учреждения.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Контейнер: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стерильный пластиковый контейнер (продается в аптеке).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Гигиена: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перед сбором вымыть руки и половые органы теплой водой с мылом, тщательно смыть мыло, обсушить.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Запрещено: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использовать презервативы (спермициды убивают сперматозоиды), прерванный половой акт, смазки (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лубриканты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слюну.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Объем: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важно собрать весь эякулят, так как первая порция содержит больше сперматозоидов. 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15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>
            <a:extLst>
              <a:ext uri="{FF2B5EF4-FFF2-40B4-BE49-F238E27FC236}">
                <a16:creationId xmlns:a16="http://schemas.microsoft.com/office/drawing/2014/main" id="{5AC3ABAD-4721-41AA-B861-F8A5C57F0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2869" cy="7910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D182F8-053B-4C32-8EC7-72F013C79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127" y="6872"/>
            <a:ext cx="749873" cy="749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02F63-A03C-4ACD-B118-E9B4DB3B9171}"/>
              </a:ext>
            </a:extLst>
          </p:cNvPr>
          <p:cNvSpPr txBox="1"/>
          <p:nvPr/>
        </p:nvSpPr>
        <p:spPr>
          <a:xfrm>
            <a:off x="5054313" y="791086"/>
            <a:ext cx="6096000" cy="2646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Транспортировка образца в лабораторию.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2122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Собранный образец должен быть доставлен в лабораторию в кратчайшие сроки после сбора, обычно в течение 15 минут.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2122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хранить образец в специальном термоконтейнере, позволяющем продолжительное время держать установленную температуру.</a:t>
            </a:r>
            <a:endParaRPr lang="ru-RU" b="1" dirty="0">
              <a:solidFill>
                <a:srgbClr val="21222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D06039-9846-412F-AB18-1AED9A9F8189}"/>
              </a:ext>
            </a:extLst>
          </p:cNvPr>
          <p:cNvSpPr txBox="1"/>
          <p:nvPr/>
        </p:nvSpPr>
        <p:spPr>
          <a:xfrm>
            <a:off x="5054313" y="3663644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122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нашем центре функционирует своя собственная лаборатория, которая обеспечивает оперативное проведение </a:t>
            </a:r>
            <a:r>
              <a:rPr lang="ru-RU" sz="2400" b="1" dirty="0" err="1">
                <a:solidFill>
                  <a:srgbClr val="2122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спермограммы</a:t>
            </a:r>
            <a:r>
              <a:rPr lang="ru-RU" sz="1800" dirty="0">
                <a:solidFill>
                  <a:srgbClr val="21222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851CFD-0408-42FD-BD92-691486EF3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0787"/>
            <a:ext cx="501967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1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450</Words>
  <Application>Microsoft Office PowerPoint</Application>
  <PresentationFormat>Широкоэкранный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Bahnschrift Condensed</vt:lpstr>
      <vt:lpstr>Calibri</vt:lpstr>
      <vt:lpstr>Calibri Light</vt:lpstr>
      <vt:lpstr>Segoe UI</vt:lpstr>
      <vt:lpstr>Symbol</vt:lpstr>
      <vt:lpstr>Times New Roman</vt:lpstr>
      <vt:lpstr>Тема Office</vt:lpstr>
      <vt:lpstr>Правила взятия и транспортировки спермограммы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ООРЗ Старшая</dc:creator>
  <cp:lastModifiedBy>Алена Сагитовна Баторова</cp:lastModifiedBy>
  <cp:revision>11</cp:revision>
  <dcterms:created xsi:type="dcterms:W3CDTF">2026-03-03T01:13:02Z</dcterms:created>
  <dcterms:modified xsi:type="dcterms:W3CDTF">2026-03-04T08:12:56Z</dcterms:modified>
</cp:coreProperties>
</file>